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7" name="Google Shape;17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9" name="Google Shape;18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5" name="Google Shape;20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 = [1 1 0]  , v = [ 0 1 1]</a:t>
            </a:r>
            <a:endParaRPr/>
          </a:p>
        </p:txBody>
      </p:sp>
      <p:sp>
        <p:nvSpPr>
          <p:cNvPr id="396" name="Google Shape;396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 – input, red - output</a:t>
            </a:r>
            <a:endParaRPr/>
          </a:p>
        </p:txBody>
      </p:sp>
      <p:sp>
        <p:nvSpPr>
          <p:cNvPr id="523" name="Google Shape;523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 - input, green -&gt; intermediate after R1, red -&gt; final output</a:t>
            </a:r>
            <a:endParaRPr/>
          </a:p>
        </p:txBody>
      </p:sp>
      <p:sp>
        <p:nvSpPr>
          <p:cNvPr id="544" name="Google Shape;544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6" name="Google Shape;16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6000"/>
              <a:buFont typeface="Calibri"/>
              <a:buNone/>
              <a:defRPr sz="6000">
                <a:solidFill>
                  <a:srgbClr val="2F549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  <a:defRPr sz="2400">
                <a:solidFill>
                  <a:srgbClr val="2E75B5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  <a:defRPr>
                <a:solidFill>
                  <a:srgbClr val="1F386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  <a:defRPr>
                <a:solidFill>
                  <a:srgbClr val="323F4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4.jpg"/><Relationship Id="rId5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0.png"/><Relationship Id="rId4" Type="http://schemas.openxmlformats.org/officeDocument/2006/relationships/image" Target="../media/image16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2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Relationship Id="rId7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Relationship Id="rId7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3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3.png"/><Relationship Id="rId4" Type="http://schemas.openxmlformats.org/officeDocument/2006/relationships/image" Target="../media/image43.png"/><Relationship Id="rId10" Type="http://schemas.openxmlformats.org/officeDocument/2006/relationships/image" Target="../media/image35.png"/><Relationship Id="rId9" Type="http://schemas.openxmlformats.org/officeDocument/2006/relationships/image" Target="../media/image40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39.png"/><Relationship Id="rId8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Relationship Id="rId4" Type="http://schemas.openxmlformats.org/officeDocument/2006/relationships/image" Target="../media/image55.png"/><Relationship Id="rId10" Type="http://schemas.openxmlformats.org/officeDocument/2006/relationships/image" Target="../media/image53.png"/><Relationship Id="rId9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49.png"/><Relationship Id="rId7" Type="http://schemas.openxmlformats.org/officeDocument/2006/relationships/image" Target="../media/image44.png"/><Relationship Id="rId8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Relationship Id="rId5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Relationship Id="rId4" Type="http://schemas.openxmlformats.org/officeDocument/2006/relationships/image" Target="../media/image164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Relationship Id="rId4" Type="http://schemas.openxmlformats.org/officeDocument/2006/relationships/image" Target="../media/image64.png"/><Relationship Id="rId5" Type="http://schemas.openxmlformats.org/officeDocument/2006/relationships/image" Target="../media/image68.png"/><Relationship Id="rId6" Type="http://schemas.openxmlformats.org/officeDocument/2006/relationships/image" Target="../media/image67.png"/><Relationship Id="rId7" Type="http://schemas.openxmlformats.org/officeDocument/2006/relationships/image" Target="../media/image70.png"/><Relationship Id="rId8" Type="http://schemas.openxmlformats.org/officeDocument/2006/relationships/image" Target="../media/image6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png"/><Relationship Id="rId4" Type="http://schemas.openxmlformats.org/officeDocument/2006/relationships/image" Target="../media/image40.png"/><Relationship Id="rId5" Type="http://schemas.openxmlformats.org/officeDocument/2006/relationships/image" Target="../media/image68.png"/><Relationship Id="rId6" Type="http://schemas.openxmlformats.org/officeDocument/2006/relationships/image" Target="../media/image70.png"/><Relationship Id="rId7" Type="http://schemas.openxmlformats.org/officeDocument/2006/relationships/image" Target="../media/image6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2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82.png"/><Relationship Id="rId6" Type="http://schemas.openxmlformats.org/officeDocument/2006/relationships/image" Target="../media/image7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9.png"/><Relationship Id="rId4" Type="http://schemas.openxmlformats.org/officeDocument/2006/relationships/image" Target="../media/image80.png"/><Relationship Id="rId5" Type="http://schemas.openxmlformats.org/officeDocument/2006/relationships/image" Target="../media/image82.png"/><Relationship Id="rId6" Type="http://schemas.openxmlformats.org/officeDocument/2006/relationships/image" Target="../media/image77.png"/><Relationship Id="rId7" Type="http://schemas.openxmlformats.org/officeDocument/2006/relationships/image" Target="../media/image8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7.png"/><Relationship Id="rId4" Type="http://schemas.openxmlformats.org/officeDocument/2006/relationships/image" Target="../media/image8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8.png"/><Relationship Id="rId7" Type="http://schemas.openxmlformats.org/officeDocument/2006/relationships/image" Target="../media/image8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7.png"/><Relationship Id="rId4" Type="http://schemas.openxmlformats.org/officeDocument/2006/relationships/image" Target="../media/image91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7.png"/><Relationship Id="rId4" Type="http://schemas.openxmlformats.org/officeDocument/2006/relationships/image" Target="../media/image93.png"/><Relationship Id="rId5" Type="http://schemas.openxmlformats.org/officeDocument/2006/relationships/image" Target="../media/image9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7.png"/><Relationship Id="rId4" Type="http://schemas.openxmlformats.org/officeDocument/2006/relationships/image" Target="../media/image96.png"/><Relationship Id="rId5" Type="http://schemas.openxmlformats.org/officeDocument/2006/relationships/image" Target="../media/image95.png"/><Relationship Id="rId6" Type="http://schemas.openxmlformats.org/officeDocument/2006/relationships/image" Target="../media/image94.png"/><Relationship Id="rId7" Type="http://schemas.openxmlformats.org/officeDocument/2006/relationships/image" Target="../media/image10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7.png"/><Relationship Id="rId4" Type="http://schemas.openxmlformats.org/officeDocument/2006/relationships/image" Target="../media/image96.png"/><Relationship Id="rId5" Type="http://schemas.openxmlformats.org/officeDocument/2006/relationships/image" Target="../media/image95.png"/><Relationship Id="rId6" Type="http://schemas.openxmlformats.org/officeDocument/2006/relationships/image" Target="../media/image94.png"/><Relationship Id="rId7" Type="http://schemas.openxmlformats.org/officeDocument/2006/relationships/image" Target="../media/image9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4.png"/><Relationship Id="rId4" Type="http://schemas.openxmlformats.org/officeDocument/2006/relationships/image" Target="../media/image97.png"/><Relationship Id="rId5" Type="http://schemas.openxmlformats.org/officeDocument/2006/relationships/image" Target="../media/image16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Relationship Id="rId4" Type="http://schemas.openxmlformats.org/officeDocument/2006/relationships/image" Target="../media/image49.png"/><Relationship Id="rId5" Type="http://schemas.openxmlformats.org/officeDocument/2006/relationships/image" Target="../media/image100.png"/><Relationship Id="rId6" Type="http://schemas.openxmlformats.org/officeDocument/2006/relationships/image" Target="../media/image9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9.png"/><Relationship Id="rId4" Type="http://schemas.openxmlformats.org/officeDocument/2006/relationships/image" Target="../media/image106.png"/><Relationship Id="rId5" Type="http://schemas.openxmlformats.org/officeDocument/2006/relationships/image" Target="../media/image108.png"/><Relationship Id="rId6" Type="http://schemas.openxmlformats.org/officeDocument/2006/relationships/image" Target="../media/image10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1.png"/><Relationship Id="rId4" Type="http://schemas.openxmlformats.org/officeDocument/2006/relationships/image" Target="../media/image11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3.png"/><Relationship Id="rId4" Type="http://schemas.openxmlformats.org/officeDocument/2006/relationships/image" Target="../media/image116.png"/><Relationship Id="rId5" Type="http://schemas.openxmlformats.org/officeDocument/2006/relationships/image" Target="../media/image114.png"/><Relationship Id="rId6" Type="http://schemas.openxmlformats.org/officeDocument/2006/relationships/image" Target="../media/image55.png"/><Relationship Id="rId7" Type="http://schemas.openxmlformats.org/officeDocument/2006/relationships/image" Target="../media/image11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8.png"/><Relationship Id="rId4" Type="http://schemas.openxmlformats.org/officeDocument/2006/relationships/image" Target="../media/image11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8.png"/><Relationship Id="rId4" Type="http://schemas.openxmlformats.org/officeDocument/2006/relationships/image" Target="../media/image12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1.png"/><Relationship Id="rId4" Type="http://schemas.openxmlformats.org/officeDocument/2006/relationships/image" Target="../media/image11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70.gif"/><Relationship Id="rId5" Type="http://schemas.openxmlformats.org/officeDocument/2006/relationships/image" Target="../media/image16.png"/><Relationship Id="rId6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66.png"/><Relationship Id="rId4" Type="http://schemas.openxmlformats.org/officeDocument/2006/relationships/image" Target="../media/image122.png"/><Relationship Id="rId5" Type="http://schemas.openxmlformats.org/officeDocument/2006/relationships/image" Target="../media/image12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66.png"/><Relationship Id="rId4" Type="http://schemas.openxmlformats.org/officeDocument/2006/relationships/image" Target="../media/image122.png"/><Relationship Id="rId5" Type="http://schemas.openxmlformats.org/officeDocument/2006/relationships/image" Target="../media/image12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3.png"/><Relationship Id="rId4" Type="http://schemas.openxmlformats.org/officeDocument/2006/relationships/image" Target="../media/image127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33.png"/><Relationship Id="rId4" Type="http://schemas.openxmlformats.org/officeDocument/2006/relationships/image" Target="../media/image132.png"/><Relationship Id="rId5" Type="http://schemas.openxmlformats.org/officeDocument/2006/relationships/image" Target="../media/image13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39.jpg"/><Relationship Id="rId4" Type="http://schemas.openxmlformats.org/officeDocument/2006/relationships/image" Target="../media/image137.jpg"/><Relationship Id="rId5" Type="http://schemas.openxmlformats.org/officeDocument/2006/relationships/image" Target="../media/image16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39.jpg"/><Relationship Id="rId4" Type="http://schemas.openxmlformats.org/officeDocument/2006/relationships/image" Target="../media/image137.jpg"/><Relationship Id="rId5" Type="http://schemas.openxmlformats.org/officeDocument/2006/relationships/image" Target="../media/image167.png"/><Relationship Id="rId6" Type="http://schemas.openxmlformats.org/officeDocument/2006/relationships/image" Target="../media/image1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70.gif"/><Relationship Id="rId5" Type="http://schemas.openxmlformats.org/officeDocument/2006/relationships/image" Target="../media/image16.png"/><Relationship Id="rId6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4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4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43.png"/><Relationship Id="rId4" Type="http://schemas.openxmlformats.org/officeDocument/2006/relationships/image" Target="../media/image145.png"/><Relationship Id="rId5" Type="http://schemas.openxmlformats.org/officeDocument/2006/relationships/image" Target="../media/image144.png"/><Relationship Id="rId6" Type="http://schemas.openxmlformats.org/officeDocument/2006/relationships/image" Target="../media/image14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4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50.png"/><Relationship Id="rId4" Type="http://schemas.openxmlformats.org/officeDocument/2006/relationships/image" Target="../media/image147.png"/><Relationship Id="rId5" Type="http://schemas.openxmlformats.org/officeDocument/2006/relationships/image" Target="../media/image15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4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51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56.png"/><Relationship Id="rId4" Type="http://schemas.openxmlformats.org/officeDocument/2006/relationships/image" Target="../media/image16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57.png"/><Relationship Id="rId4" Type="http://schemas.openxmlformats.org/officeDocument/2006/relationships/image" Target="../media/image168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6000"/>
              <a:buFont typeface="Calibri"/>
              <a:buNone/>
            </a:pPr>
            <a:r>
              <a:rPr lang="en-US"/>
              <a:t>Artificial Intelligence</a:t>
            </a:r>
            <a:endParaRPr/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524000" y="3602037"/>
            <a:ext cx="9144000" cy="2155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r>
              <a:rPr lang="en-US"/>
              <a:t>Short Introduction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r>
              <a:rPr lang="en-US"/>
              <a:t>20 December, 2018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r>
              <a:rPr lang="en-US"/>
              <a:t>Ajad Chhatkuli</a:t>
            </a:r>
            <a:r>
              <a:rPr baseline="30000" lang="en-US"/>
              <a:t>1</a:t>
            </a:r>
            <a:r>
              <a:rPr lang="en-US"/>
              <a:t> and Bishesh Khanal</a:t>
            </a:r>
            <a:r>
              <a:rPr baseline="30000" lang="en-US"/>
              <a:t>2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r>
              <a:rPr baseline="30000" lang="en-US"/>
              <a:t>1 ETH Zürich, Switzerland; NAAMII, Nepal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r>
              <a:rPr baseline="30000" lang="en-US"/>
              <a:t>2 King’s/Imperial College London, UK; NAAMII, Nepal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r>
              <a:t/>
            </a:r>
            <a:endParaRPr baseline="300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r>
              <a:t/>
            </a:r>
            <a:endParaRPr baseline="30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Artificial Intelligence for Vision</a:t>
            </a:r>
            <a:endParaRPr/>
          </a:p>
        </p:txBody>
      </p:sp>
      <p:pic>
        <p:nvPicPr>
          <p:cNvPr id="180" name="Google Shape;180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1393" l="0" r="0" t="0"/>
          <a:stretch/>
        </p:blipFill>
        <p:spPr>
          <a:xfrm>
            <a:off x="152400" y="1696675"/>
            <a:ext cx="6422100" cy="36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7675374" y="1757947"/>
            <a:ext cx="2376600" cy="4890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 Recognition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8718944" y="3436650"/>
            <a:ext cx="2850000" cy="3693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areas and chaos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10511195" y="2124835"/>
            <a:ext cx="862800" cy="3693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7315200" y="2671124"/>
            <a:ext cx="3089100" cy="4890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 a system of programs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6989582" y="4141772"/>
            <a:ext cx="2102100" cy="3693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Identification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6781800" y="5403935"/>
            <a:ext cx="5134275" cy="8014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Still an open problem, after &gt; 50 years!!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How do we learn to see ?</a:t>
            </a:r>
            <a:endParaRPr/>
          </a:p>
        </p:txBody>
      </p:sp>
      <p:sp>
        <p:nvSpPr>
          <p:cNvPr id="192" name="Google Shape;192;p23"/>
          <p:cNvSpPr txBox="1"/>
          <p:nvPr/>
        </p:nvSpPr>
        <p:spPr>
          <a:xfrm>
            <a:off x="1521650" y="1686900"/>
            <a:ext cx="84048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move in order to see and see in order to move- William Gibson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23"/>
          <p:cNvGrpSpPr/>
          <p:nvPr/>
        </p:nvGrpSpPr>
        <p:grpSpPr>
          <a:xfrm>
            <a:off x="879050" y="2364125"/>
            <a:ext cx="2480700" cy="3616900"/>
            <a:chOff x="1641050" y="2364125"/>
            <a:chExt cx="2480700" cy="3616900"/>
          </a:xfrm>
        </p:grpSpPr>
        <p:pic>
          <p:nvPicPr>
            <p:cNvPr id="194" name="Google Shape;194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57450" y="2364125"/>
              <a:ext cx="2247900" cy="316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23"/>
            <p:cNvSpPr txBox="1"/>
            <p:nvPr/>
          </p:nvSpPr>
          <p:spPr>
            <a:xfrm>
              <a:off x="1641050" y="5441025"/>
              <a:ext cx="24807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source: Traveltourtrek Nepal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" name="Google Shape;196;p23"/>
          <p:cNvGrpSpPr/>
          <p:nvPr/>
        </p:nvGrpSpPr>
        <p:grpSpPr>
          <a:xfrm>
            <a:off x="7860300" y="2367375"/>
            <a:ext cx="3213600" cy="3372050"/>
            <a:chOff x="7403100" y="2367375"/>
            <a:chExt cx="3213600" cy="3372050"/>
          </a:xfrm>
        </p:grpSpPr>
        <p:pic>
          <p:nvPicPr>
            <p:cNvPr id="197" name="Google Shape;197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00500" y="2367375"/>
              <a:ext cx="2763950" cy="276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23"/>
            <p:cNvSpPr txBox="1"/>
            <p:nvPr/>
          </p:nvSpPr>
          <p:spPr>
            <a:xfrm>
              <a:off x="7403100" y="5226725"/>
              <a:ext cx="3213600" cy="5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 live in a 3D world</a:t>
              </a:r>
              <a:endPara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9" name="Google Shape;199;p23"/>
          <p:cNvCxnSpPr/>
          <p:nvPr/>
        </p:nvCxnSpPr>
        <p:spPr>
          <a:xfrm flipH="1" rot="10800000">
            <a:off x="7220220" y="6296830"/>
            <a:ext cx="9828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0" name="Google Shape;200;p23"/>
          <p:cNvSpPr txBox="1"/>
          <p:nvPr/>
        </p:nvSpPr>
        <p:spPr>
          <a:xfrm>
            <a:off x="8478235" y="6017705"/>
            <a:ext cx="24807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Linear Algebra</a:t>
            </a:r>
            <a:endParaRPr sz="24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5550" y="2972100"/>
            <a:ext cx="3150150" cy="209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/>
          <p:nvPr/>
        </p:nvSpPr>
        <p:spPr>
          <a:xfrm>
            <a:off x="2242582" y="6113950"/>
            <a:ext cx="477694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pillars of AI - data, learning and knowledge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-Fei Fei Li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Camera images are 2D</a:t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8440" y="1722120"/>
            <a:ext cx="6446520" cy="3658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3D Modeling from 2D Images</a:t>
            </a:r>
            <a:endParaRPr/>
          </a:p>
        </p:txBody>
      </p:sp>
      <p:sp>
        <p:nvSpPr>
          <p:cNvPr id="214" name="Google Shape;214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Automatically compute 3D model from images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5" name="Google Shape;21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383" y="2841762"/>
            <a:ext cx="3225588" cy="2419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4154" y="2884971"/>
            <a:ext cx="3401339" cy="2269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8020" y="3342735"/>
            <a:ext cx="3594070" cy="2343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852844">
            <a:off x="652463" y="2243931"/>
            <a:ext cx="4718346" cy="394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3D Modeling from 2D Images</a:t>
            </a:r>
            <a:endParaRPr/>
          </a:p>
        </p:txBody>
      </p:sp>
      <p:sp>
        <p:nvSpPr>
          <p:cNvPr id="224" name="Google Shape;224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Automatically compute 3D model from images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25" name="Google Shape;22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5247" y="2243931"/>
            <a:ext cx="4208871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/>
        </p:nvSpPr>
        <p:spPr>
          <a:xfrm>
            <a:off x="2486019" y="6176963"/>
            <a:ext cx="81260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 Model of a part of Zurich modeled from images – source VarCity, CVL –ETH Zurich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Applications of 3D vision</a:t>
            </a:r>
            <a:endParaRPr/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Mixed Reality and Virtual Reality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036" y="2411413"/>
            <a:ext cx="2925365" cy="390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1079" y="2445398"/>
            <a:ext cx="6873177" cy="386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/>
          <p:nvPr/>
        </p:nvSpPr>
        <p:spPr>
          <a:xfrm>
            <a:off x="4831079" y="6311900"/>
            <a:ext cx="16258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ENCoV - France</a:t>
            </a:r>
            <a:endParaRPr/>
          </a:p>
        </p:txBody>
      </p:sp>
      <p:sp>
        <p:nvSpPr>
          <p:cNvPr id="236" name="Google Shape;236;p27"/>
          <p:cNvSpPr txBox="1"/>
          <p:nvPr/>
        </p:nvSpPr>
        <p:spPr>
          <a:xfrm>
            <a:off x="1057036" y="6311900"/>
            <a:ext cx="17940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MagicLeap demo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How?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Linear algebra and multi-view geometry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43" name="Google Shape;243;p28"/>
          <p:cNvSpPr txBox="1"/>
          <p:nvPr/>
        </p:nvSpPr>
        <p:spPr>
          <a:xfrm>
            <a:off x="2043103" y="6176963"/>
            <a:ext cx="81808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Intermediate state of 3D modeling from images of a part of Rome – source: COLMAP</a:t>
            </a:r>
            <a:endParaRPr/>
          </a:p>
        </p:txBody>
      </p:sp>
      <p:pic>
        <p:nvPicPr>
          <p:cNvPr id="244" name="Google Shape;2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715" y="2513205"/>
            <a:ext cx="9858375" cy="2961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Linear Algebra</a:t>
            </a:r>
            <a:endParaRPr/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Solve linear equations!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Efficiency, shortcuts, etc.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Analyze linear functions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Properties, zeros, etc.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Vector space properties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251" name="Google Shape;25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1033" y="3348841"/>
            <a:ext cx="4637032" cy="2596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History</a:t>
            </a:r>
            <a:endParaRPr/>
          </a:p>
        </p:txBody>
      </p:sp>
      <p:sp>
        <p:nvSpPr>
          <p:cNvPr id="257" name="Google Shape;257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Linear algebra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~2000 BCE – Babylon : linear equations of 2X2 systems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~200 BC – China : “Nine Chapters of the Mathematical Art” 3X3 systems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Generalized after the 17</a:t>
            </a:r>
            <a:r>
              <a:rPr baseline="30000" lang="en-US"/>
              <a:t>th</a:t>
            </a:r>
            <a:r>
              <a:rPr lang="en-US"/>
              <a:t> century: works of Cramer, Leibnitz, Gauss.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Matrix notation: Sylvester (1848), Cayley (1855). Determinants and Transformations.</a:t>
            </a:r>
            <a:endParaRPr/>
          </a:p>
        </p:txBody>
      </p:sp>
      <p:sp>
        <p:nvSpPr>
          <p:cNvPr id="258" name="Google Shape;258;p30"/>
          <p:cNvSpPr txBox="1"/>
          <p:nvPr/>
        </p:nvSpPr>
        <p:spPr>
          <a:xfrm>
            <a:off x="7010325" y="6400800"/>
            <a:ext cx="27634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[Christensen, 2012]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The Matrix</a:t>
            </a:r>
            <a:endParaRPr/>
          </a:p>
        </p:txBody>
      </p:sp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964" r="0" t="-263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❑"/>
            </a:pPr>
            <a:r>
              <a:rPr lang="en-US"/>
              <a:t> </a:t>
            </a:r>
            <a:endParaRPr/>
          </a:p>
        </p:txBody>
      </p:sp>
      <p:sp>
        <p:nvSpPr>
          <p:cNvPr id="265" name="Google Shape;265;p31"/>
          <p:cNvSpPr txBox="1"/>
          <p:nvPr/>
        </p:nvSpPr>
        <p:spPr>
          <a:xfrm>
            <a:off x="4768553" y="3391120"/>
            <a:ext cx="2654894" cy="9237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4862" l="-5212" r="-9478" t="-135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Human Intelligence</a:t>
            </a:r>
            <a:endParaRPr/>
          </a:p>
        </p:txBody>
      </p:sp>
      <p:grpSp>
        <p:nvGrpSpPr>
          <p:cNvPr id="95" name="Google Shape;95;p14"/>
          <p:cNvGrpSpPr/>
          <p:nvPr/>
        </p:nvGrpSpPr>
        <p:grpSpPr>
          <a:xfrm>
            <a:off x="573700" y="1237925"/>
            <a:ext cx="7782600" cy="5328375"/>
            <a:chOff x="573700" y="1466525"/>
            <a:chExt cx="7782600" cy="5328375"/>
          </a:xfrm>
        </p:grpSpPr>
        <p:pic>
          <p:nvPicPr>
            <p:cNvPr id="96" name="Google Shape;96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32725" y="2762675"/>
              <a:ext cx="3702000" cy="2859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4"/>
            <p:cNvSpPr/>
            <p:nvPr/>
          </p:nvSpPr>
          <p:spPr>
            <a:xfrm>
              <a:off x="6098000" y="4467225"/>
              <a:ext cx="1651800" cy="1065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Hearing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418625" y="5716500"/>
              <a:ext cx="1802700" cy="1065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Smell/ Taste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802300" y="3067475"/>
              <a:ext cx="1399200" cy="1065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Vision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5956850" y="2991275"/>
              <a:ext cx="2086500" cy="1065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Language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2777225" y="5729600"/>
              <a:ext cx="1254900" cy="1065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Touch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573700" y="1583225"/>
              <a:ext cx="2086500" cy="1065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Thinking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598675" y="4435700"/>
              <a:ext cx="1651800" cy="1065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Balance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943225" y="1466525"/>
              <a:ext cx="2772300" cy="1258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Consciousness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5822800" y="1486775"/>
              <a:ext cx="2533500" cy="1065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Imagination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Matrix in Linear Equations</a:t>
            </a:r>
            <a:endParaRPr/>
          </a:p>
        </p:txBody>
      </p:sp>
      <p:sp>
        <p:nvSpPr>
          <p:cNvPr id="271" name="Google Shape;271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964" r="0" t="-263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❑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Matrix</a:t>
            </a:r>
            <a:endParaRPr/>
          </a:p>
        </p:txBody>
      </p:sp>
      <p:sp>
        <p:nvSpPr>
          <p:cNvPr id="277" name="Google Shape;277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Powerful way of Representation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Ordered arrays of Numbers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Data/Information such as Images, Videos, Sounds, etc. 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8" name="Google Shape;27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798" y="3509321"/>
            <a:ext cx="4053017" cy="227982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/>
        </p:nvSpPr>
        <p:spPr>
          <a:xfrm>
            <a:off x="4276320" y="6050969"/>
            <a:ext cx="31121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Can represent so many things!!</a:t>
            </a:r>
            <a:endParaRPr/>
          </a:p>
        </p:txBody>
      </p:sp>
      <p:pic>
        <p:nvPicPr>
          <p:cNvPr id="280" name="Google Shape;28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0678" y="3460015"/>
            <a:ext cx="5113122" cy="232912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3"/>
          <p:cNvSpPr/>
          <p:nvPr/>
        </p:nvSpPr>
        <p:spPr>
          <a:xfrm>
            <a:off x="1828798" y="3509322"/>
            <a:ext cx="345991" cy="395414"/>
          </a:xfrm>
          <a:prstGeom prst="rect">
            <a:avLst/>
          </a:prstGeom>
          <a:solidFill>
            <a:schemeClr val="accent1">
              <a:alpha val="20000"/>
            </a:schemeClr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2" name="Google Shape;282;p33"/>
          <p:cNvCxnSpPr/>
          <p:nvPr/>
        </p:nvCxnSpPr>
        <p:spPr>
          <a:xfrm>
            <a:off x="2174789" y="3731741"/>
            <a:ext cx="397887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Matrix in Mathematics</a:t>
            </a:r>
            <a:endParaRPr/>
          </a:p>
        </p:txBody>
      </p:sp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843" r="0" t="-233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❑"/>
            </a:pPr>
            <a:r>
              <a:rPr lang="en-US"/>
              <a:t> </a:t>
            </a:r>
            <a:endParaRPr/>
          </a:p>
        </p:txBody>
      </p:sp>
      <p:sp>
        <p:nvSpPr>
          <p:cNvPr id="289" name="Google Shape;289;p34"/>
          <p:cNvSpPr txBox="1"/>
          <p:nvPr/>
        </p:nvSpPr>
        <p:spPr>
          <a:xfrm>
            <a:off x="4012144" y="5807631"/>
            <a:ext cx="43842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Matrix represents linear functions of vector!</a:t>
            </a:r>
            <a:endParaRPr/>
          </a:p>
        </p:txBody>
      </p:sp>
      <p:cxnSp>
        <p:nvCxnSpPr>
          <p:cNvPr id="290" name="Google Shape;290;p34"/>
          <p:cNvCxnSpPr/>
          <p:nvPr/>
        </p:nvCxnSpPr>
        <p:spPr>
          <a:xfrm>
            <a:off x="5523470" y="5436974"/>
            <a:ext cx="0" cy="365760"/>
          </a:xfrm>
          <a:prstGeom prst="straightConnector1">
            <a:avLst/>
          </a:prstGeom>
          <a:noFill/>
          <a:ln cap="flat" cmpd="sng" w="476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Vectors - notations</a:t>
            </a:r>
            <a:endParaRPr/>
          </a:p>
        </p:txBody>
      </p:sp>
      <p:sp>
        <p:nvSpPr>
          <p:cNvPr id="296" name="Google Shape;296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Column vectors and transpose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97" name="Google Shape;297;p35"/>
          <p:cNvSpPr txBox="1"/>
          <p:nvPr/>
        </p:nvSpPr>
        <p:spPr>
          <a:xfrm>
            <a:off x="1184031" y="5937738"/>
            <a:ext cx="45796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Note: Vectors have components, order matters</a:t>
            </a:r>
            <a:endParaRPr/>
          </a:p>
        </p:txBody>
      </p:sp>
      <p:pic>
        <p:nvPicPr>
          <p:cNvPr id="298" name="Google Shape;29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6742" y="2389608"/>
            <a:ext cx="18542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9762" y="3178595"/>
            <a:ext cx="48133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11685" y="4345408"/>
            <a:ext cx="1422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8466" y="3362745"/>
            <a:ext cx="3683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2183" y="5279393"/>
            <a:ext cx="11430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89050" y="5235248"/>
            <a:ext cx="32131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2D and 3D vectors</a:t>
            </a:r>
            <a:endParaRPr/>
          </a:p>
        </p:txBody>
      </p:sp>
      <p:sp>
        <p:nvSpPr>
          <p:cNvPr id="309" name="Google Shape;309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10" name="Google Shape;31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3310" y="2712720"/>
            <a:ext cx="46101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8630" y="4514215"/>
            <a:ext cx="52705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Combining vectors: Linear combination</a:t>
            </a:r>
            <a:endParaRPr/>
          </a:p>
        </p:txBody>
      </p:sp>
      <p:sp>
        <p:nvSpPr>
          <p:cNvPr id="317" name="Google Shape;317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Addition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Scalar multiplication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Linear combination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318" name="Google Shape;31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7477" y="2275742"/>
            <a:ext cx="9144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717" y="3697171"/>
            <a:ext cx="431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17477" y="5246857"/>
            <a:ext cx="12827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1515" y="3607595"/>
            <a:ext cx="5820486" cy="201478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Linear combinations</a:t>
            </a:r>
            <a:endParaRPr/>
          </a:p>
        </p:txBody>
      </p:sp>
      <p:sp>
        <p:nvSpPr>
          <p:cNvPr id="327" name="Google Shape;327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Some special combinations: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Sum of vectors : 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Difference of vectors: 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Zero combination: 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Scaled vector: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328" name="Google Shape;32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2677" y="2814027"/>
            <a:ext cx="12827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2392" y="3607594"/>
            <a:ext cx="18669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2392" y="4403603"/>
            <a:ext cx="1308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47223" y="5245833"/>
            <a:ext cx="431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26761" y="5962681"/>
            <a:ext cx="31242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8"/>
          <p:cNvSpPr/>
          <p:nvPr/>
        </p:nvSpPr>
        <p:spPr>
          <a:xfrm>
            <a:off x="5662246" y="5962681"/>
            <a:ext cx="445477" cy="21428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8"/>
          <p:cNvSpPr txBox="1"/>
          <p:nvPr/>
        </p:nvSpPr>
        <p:spPr>
          <a:xfrm>
            <a:off x="6643076" y="5898149"/>
            <a:ext cx="33100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combine “enough” vectors,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represent any vector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Linear Combinations fill spaces</a:t>
            </a:r>
            <a:endParaRPr/>
          </a:p>
        </p:txBody>
      </p:sp>
      <p:sp>
        <p:nvSpPr>
          <p:cNvPr id="340" name="Google Shape;340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Different number of vectors fill different spaces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341" name="Google Shape;34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6799" y="3874238"/>
            <a:ext cx="431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6799" y="4648998"/>
            <a:ext cx="12827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6799" y="5538058"/>
            <a:ext cx="22352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2349" y="2741982"/>
            <a:ext cx="13716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933947" y="2571556"/>
            <a:ext cx="398120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3-vectors, i.e., members of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346" name="Google Shape;346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15150" y="2640382"/>
            <a:ext cx="419100" cy="3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Linear Combinations fill spaces</a:t>
            </a:r>
            <a:endParaRPr/>
          </a:p>
        </p:txBody>
      </p:sp>
      <p:sp>
        <p:nvSpPr>
          <p:cNvPr id="352" name="Google Shape;352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Different number of vectors fill different spaces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353" name="Google Shape;35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6799" y="3874238"/>
            <a:ext cx="431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6799" y="4648998"/>
            <a:ext cx="12827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6799" y="5538058"/>
            <a:ext cx="22352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2349" y="2741982"/>
            <a:ext cx="13716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 txBox="1"/>
          <p:nvPr/>
        </p:nvSpPr>
        <p:spPr>
          <a:xfrm>
            <a:off x="2933947" y="2571556"/>
            <a:ext cx="398120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3-vectors, i.e., members of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358" name="Google Shape;358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15150" y="2640382"/>
            <a:ext cx="419100" cy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0"/>
          <p:cNvSpPr txBox="1"/>
          <p:nvPr/>
        </p:nvSpPr>
        <p:spPr>
          <a:xfrm>
            <a:off x="2087198" y="3738655"/>
            <a:ext cx="12330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fill a line</a:t>
            </a:r>
            <a:endParaRPr/>
          </a:p>
        </p:txBody>
      </p:sp>
      <p:sp>
        <p:nvSpPr>
          <p:cNvPr id="360" name="Google Shape;360;p40"/>
          <p:cNvSpPr txBox="1"/>
          <p:nvPr/>
        </p:nvSpPr>
        <p:spPr>
          <a:xfrm>
            <a:off x="2703713" y="4570565"/>
            <a:ext cx="14718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fill a plane</a:t>
            </a:r>
            <a:endParaRPr/>
          </a:p>
        </p:txBody>
      </p:sp>
      <p:sp>
        <p:nvSpPr>
          <p:cNvPr id="361" name="Google Shape;361;p40"/>
          <p:cNvSpPr txBox="1"/>
          <p:nvPr/>
        </p:nvSpPr>
        <p:spPr>
          <a:xfrm>
            <a:off x="3691518" y="5459625"/>
            <a:ext cx="26532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fill the whole set of</a:t>
            </a:r>
            <a:endParaRPr/>
          </a:p>
        </p:txBody>
      </p:sp>
      <p:pic>
        <p:nvPicPr>
          <p:cNvPr id="362" name="Google Shape;362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09552" y="5487258"/>
            <a:ext cx="419100" cy="3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Linear Combinations Examples</a:t>
            </a:r>
            <a:endParaRPr/>
          </a:p>
        </p:txBody>
      </p:sp>
      <p:sp>
        <p:nvSpPr>
          <p:cNvPr id="368" name="Google Shape;368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Combinations to represent any vector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69" name="Google Shape;36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816" y="2629694"/>
            <a:ext cx="13081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2339" y="2629694"/>
            <a:ext cx="1320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2406955"/>
            <a:ext cx="4621741" cy="3466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03289" y="2522416"/>
            <a:ext cx="4953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26064" y="5081954"/>
            <a:ext cx="20193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1"/>
          <p:cNvSpPr txBox="1"/>
          <p:nvPr/>
        </p:nvSpPr>
        <p:spPr>
          <a:xfrm>
            <a:off x="637601" y="5034695"/>
            <a:ext cx="25885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combinations of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Human Intelligence</a:t>
            </a:r>
            <a:endParaRPr/>
          </a:p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>
            <a:off x="8356300" y="2948250"/>
            <a:ext cx="38358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 sz="2400"/>
              <a:t>Emulating this -&gt; Artificial General Intelligence </a:t>
            </a:r>
            <a:endParaRPr sz="2400"/>
          </a:p>
        </p:txBody>
      </p:sp>
      <p:grpSp>
        <p:nvGrpSpPr>
          <p:cNvPr id="112" name="Google Shape;112;p15"/>
          <p:cNvGrpSpPr/>
          <p:nvPr/>
        </p:nvGrpSpPr>
        <p:grpSpPr>
          <a:xfrm>
            <a:off x="573700" y="1237925"/>
            <a:ext cx="7782600" cy="5328375"/>
            <a:chOff x="573700" y="1466525"/>
            <a:chExt cx="7782600" cy="5328375"/>
          </a:xfrm>
        </p:grpSpPr>
        <p:pic>
          <p:nvPicPr>
            <p:cNvPr id="113" name="Google Shape;113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32725" y="2762675"/>
              <a:ext cx="3702000" cy="2859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"/>
            <p:cNvSpPr/>
            <p:nvPr/>
          </p:nvSpPr>
          <p:spPr>
            <a:xfrm>
              <a:off x="6098000" y="4467225"/>
              <a:ext cx="1651800" cy="1065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Hearing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4418625" y="5716500"/>
              <a:ext cx="1802700" cy="1065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Smell/ Taste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802300" y="3067475"/>
              <a:ext cx="1399200" cy="1065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Vision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5956850" y="2991275"/>
              <a:ext cx="2086500" cy="1065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Language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2777225" y="5729600"/>
              <a:ext cx="1254900" cy="1065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Touch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73700" y="1583225"/>
              <a:ext cx="2086500" cy="1065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Thinking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598675" y="4435700"/>
              <a:ext cx="1651800" cy="1065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Balance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2943225" y="1466525"/>
              <a:ext cx="2772300" cy="1258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Consciousness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5822800" y="1486775"/>
              <a:ext cx="2533500" cy="1065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Imagination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/>
          <p:nvPr/>
        </p:nvSpPr>
        <p:spPr>
          <a:xfrm>
            <a:off x="1685925" y="5801263"/>
            <a:ext cx="2795252" cy="382183"/>
          </a:xfrm>
          <a:prstGeom prst="rect">
            <a:avLst/>
          </a:prstGeom>
          <a:solidFill>
            <a:srgbClr val="00B0F0">
              <a:alpha val="1686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Linear Combinations Examples</a:t>
            </a:r>
            <a:endParaRPr/>
          </a:p>
        </p:txBody>
      </p:sp>
      <p:sp>
        <p:nvSpPr>
          <p:cNvPr id="381" name="Google Shape;381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Example: Find the coefficients.</a:t>
            </a:r>
            <a:endParaRPr/>
          </a:p>
        </p:txBody>
      </p:sp>
      <p:pic>
        <p:nvPicPr>
          <p:cNvPr id="382" name="Google Shape;3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816" y="2629694"/>
            <a:ext cx="13081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2339" y="2629694"/>
            <a:ext cx="1320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7335" y="2629694"/>
            <a:ext cx="14097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/>
          <p:nvPr/>
        </p:nvSpPr>
        <p:spPr>
          <a:xfrm>
            <a:off x="4032739" y="4454769"/>
            <a:ext cx="422030" cy="56270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8908" y="2629694"/>
            <a:ext cx="3094892" cy="2321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11890" y="5166152"/>
            <a:ext cx="22352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612804" y="2702597"/>
            <a:ext cx="302433" cy="54437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 txBox="1"/>
          <p:nvPr/>
        </p:nvSpPr>
        <p:spPr>
          <a:xfrm>
            <a:off x="3321264" y="5858372"/>
            <a:ext cx="84510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spans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390" name="Google Shape;390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13848" y="5845521"/>
            <a:ext cx="346110" cy="293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4609" y="5926205"/>
            <a:ext cx="13716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2"/>
          <p:cNvSpPr txBox="1"/>
          <p:nvPr/>
        </p:nvSpPr>
        <p:spPr>
          <a:xfrm>
            <a:off x="577680" y="5116295"/>
            <a:ext cx="25885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combinations of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Linear Combinations Examples</a:t>
            </a:r>
            <a:endParaRPr/>
          </a:p>
        </p:txBody>
      </p:sp>
      <p:sp>
        <p:nvSpPr>
          <p:cNvPr id="399" name="Google Shape;399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Example: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How do you fill the following plane: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400" name="Google Shape;400;p43"/>
          <p:cNvSpPr/>
          <p:nvPr/>
        </p:nvSpPr>
        <p:spPr>
          <a:xfrm>
            <a:off x="2956195" y="5111947"/>
            <a:ext cx="422030" cy="56270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3"/>
          <p:cNvSpPr txBox="1"/>
          <p:nvPr/>
        </p:nvSpPr>
        <p:spPr>
          <a:xfrm>
            <a:off x="3321264" y="5858372"/>
            <a:ext cx="7713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spans </a:t>
            </a:r>
            <a:endParaRPr/>
          </a:p>
        </p:txBody>
      </p:sp>
      <p:sp>
        <p:nvSpPr>
          <p:cNvPr id="402" name="Google Shape;402;p43"/>
          <p:cNvSpPr/>
          <p:nvPr/>
        </p:nvSpPr>
        <p:spPr>
          <a:xfrm>
            <a:off x="2114550" y="5807465"/>
            <a:ext cx="4914900" cy="432783"/>
          </a:xfrm>
          <a:prstGeom prst="rect">
            <a:avLst/>
          </a:prstGeom>
          <a:solidFill>
            <a:srgbClr val="00B0F0">
              <a:alpha val="1686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0925" y="4619283"/>
            <a:ext cx="19050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2039" y="1677664"/>
            <a:ext cx="4155548" cy="3116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4113" y="5929306"/>
            <a:ext cx="762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0813" y="2980870"/>
            <a:ext cx="27686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92629" y="5858372"/>
            <a:ext cx="27686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0813" y="3767588"/>
            <a:ext cx="20193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75925" y="3234188"/>
            <a:ext cx="15113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39345" y="5164524"/>
            <a:ext cx="13081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57340" y="5164524"/>
            <a:ext cx="13208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Vectors and Linear Dependence</a:t>
            </a:r>
            <a:endParaRPr/>
          </a:p>
        </p:txBody>
      </p:sp>
      <p:sp>
        <p:nvSpPr>
          <p:cNvPr id="417" name="Google Shape;417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Vectors are linearly independent if,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Only for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418" name="Google Shape;41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1713" y="2755900"/>
            <a:ext cx="61341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1963" y="4466431"/>
            <a:ext cx="4673600" cy="3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Vectors and Linear Dependence</a:t>
            </a:r>
            <a:endParaRPr/>
          </a:p>
        </p:txBody>
      </p:sp>
      <p:sp>
        <p:nvSpPr>
          <p:cNvPr id="425" name="Google Shape;425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Vectors are linearly </a:t>
            </a:r>
            <a:r>
              <a:rPr lang="en-US">
                <a:solidFill>
                  <a:srgbClr val="FF0000"/>
                </a:solidFill>
              </a:rPr>
              <a:t>dependent</a:t>
            </a:r>
            <a:r>
              <a:rPr lang="en-US"/>
              <a:t> if,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Any of the vector is a linear combination of the others.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e.g.,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For at least some non-zero coefficients.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426" name="Google Shape;42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5783" y="3757454"/>
            <a:ext cx="56642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Vector Spaces</a:t>
            </a:r>
            <a:endParaRPr/>
          </a:p>
        </p:txBody>
      </p:sp>
      <p:sp>
        <p:nvSpPr>
          <p:cNvPr id="432" name="Google Shape;432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“Vector spaces are closed under linear combinations”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Special sets of vectors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Linear combinations of vector space elements are always in the same space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Properties of Vector Space</a:t>
            </a:r>
            <a:endParaRPr/>
          </a:p>
        </p:txBody>
      </p:sp>
      <p:sp>
        <p:nvSpPr>
          <p:cNvPr id="438" name="Google Shape;438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If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For all values of the coefficients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Is the 0 vector always in a vector space?</a:t>
            </a:r>
            <a:endParaRPr/>
          </a:p>
        </p:txBody>
      </p:sp>
      <p:pic>
        <p:nvPicPr>
          <p:cNvPr id="439" name="Google Shape;43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4363" y="3024976"/>
            <a:ext cx="20193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4363" y="1880396"/>
            <a:ext cx="24638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43563" y="4429125"/>
            <a:ext cx="6477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7"/>
          <p:cNvSpPr txBox="1"/>
          <p:nvPr/>
        </p:nvSpPr>
        <p:spPr>
          <a:xfrm>
            <a:off x="6993466" y="5367866"/>
            <a:ext cx="5873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More of vectors</a:t>
            </a:r>
            <a:endParaRPr/>
          </a:p>
        </p:txBody>
      </p:sp>
      <p:sp>
        <p:nvSpPr>
          <p:cNvPr id="448" name="Google Shape;448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Vector norm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Unit vector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49" name="Google Shape;44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9838" y="2297509"/>
            <a:ext cx="44196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2638" y="4192786"/>
            <a:ext cx="48768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9110" y="4983163"/>
            <a:ext cx="6350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8"/>
          <p:cNvSpPr txBox="1"/>
          <p:nvPr/>
        </p:nvSpPr>
        <p:spPr>
          <a:xfrm>
            <a:off x="3886201" y="5152380"/>
            <a:ext cx="49944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unit vector for any non-zero vector</a:t>
            </a:r>
            <a:endParaRPr/>
          </a:p>
        </p:txBody>
      </p:sp>
      <p:pic>
        <p:nvPicPr>
          <p:cNvPr id="453" name="Google Shape;453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39386" y="5275262"/>
            <a:ext cx="2667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8"/>
          <p:cNvSpPr txBox="1"/>
          <p:nvPr/>
        </p:nvSpPr>
        <p:spPr>
          <a:xfrm>
            <a:off x="8952387" y="2165012"/>
            <a:ext cx="265239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Magnitude or length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Vector Operations</a:t>
            </a:r>
            <a:endParaRPr/>
          </a:p>
        </p:txBody>
      </p:sp>
      <p:sp>
        <p:nvSpPr>
          <p:cNvPr id="460" name="Google Shape;460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Linear Combination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Dot Product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61" name="Google Shape;46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9838" y="2611438"/>
            <a:ext cx="27178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1560" y="5828984"/>
            <a:ext cx="5359400" cy="292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49"/>
          <p:cNvCxnSpPr/>
          <p:nvPr/>
        </p:nvCxnSpPr>
        <p:spPr>
          <a:xfrm flipH="1" rot="10800000">
            <a:off x="4191000" y="3657600"/>
            <a:ext cx="1341120" cy="807720"/>
          </a:xfrm>
          <a:prstGeom prst="straightConnector1">
            <a:avLst/>
          </a:prstGeom>
          <a:noFill/>
          <a:ln cap="flat" cmpd="sng" w="539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64" name="Google Shape;464;p49"/>
          <p:cNvCxnSpPr/>
          <p:nvPr/>
        </p:nvCxnSpPr>
        <p:spPr>
          <a:xfrm flipH="1" rot="10800000">
            <a:off x="4191000" y="4221480"/>
            <a:ext cx="3373438" cy="243840"/>
          </a:xfrm>
          <a:prstGeom prst="straightConnector1">
            <a:avLst/>
          </a:prstGeom>
          <a:noFill/>
          <a:ln cap="flat" cmpd="sng" w="5397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465" name="Google Shape;465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5990" y="4131310"/>
            <a:ext cx="13970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5690" y="4747578"/>
            <a:ext cx="31750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06340" y="3501390"/>
            <a:ext cx="2286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85330" y="3940810"/>
            <a:ext cx="21590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Vector Operations</a:t>
            </a:r>
            <a:endParaRPr/>
          </a:p>
        </p:txBody>
      </p:sp>
      <p:sp>
        <p:nvSpPr>
          <p:cNvPr id="474" name="Google Shape;474;p5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Cross Product* - only for vectors in</a:t>
            </a:r>
            <a:endParaRPr/>
          </a:p>
        </p:txBody>
      </p:sp>
      <p:pic>
        <p:nvPicPr>
          <p:cNvPr id="475" name="Google Shape;47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2827338"/>
            <a:ext cx="40640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5416" y="1825625"/>
            <a:ext cx="419100" cy="35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50"/>
          <p:cNvCxnSpPr/>
          <p:nvPr/>
        </p:nvCxnSpPr>
        <p:spPr>
          <a:xfrm flipH="1" rot="10800000">
            <a:off x="5227797" y="4378961"/>
            <a:ext cx="1341120" cy="807720"/>
          </a:xfrm>
          <a:prstGeom prst="straightConnector1">
            <a:avLst/>
          </a:prstGeom>
          <a:noFill/>
          <a:ln cap="flat" cmpd="sng" w="539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78" name="Google Shape;478;p50"/>
          <p:cNvCxnSpPr/>
          <p:nvPr/>
        </p:nvCxnSpPr>
        <p:spPr>
          <a:xfrm flipH="1" rot="10800000">
            <a:off x="5227797" y="4942841"/>
            <a:ext cx="3373438" cy="243840"/>
          </a:xfrm>
          <a:prstGeom prst="straightConnector1">
            <a:avLst/>
          </a:prstGeom>
          <a:noFill/>
          <a:ln cap="flat" cmpd="sng" w="5397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479" name="Google Shape;47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2787" y="4852671"/>
            <a:ext cx="13970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43137" y="4222751"/>
            <a:ext cx="2286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22127" y="4662171"/>
            <a:ext cx="215900" cy="19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p50"/>
          <p:cNvCxnSpPr/>
          <p:nvPr/>
        </p:nvCxnSpPr>
        <p:spPr>
          <a:xfrm rot="10800000">
            <a:off x="4357848" y="3647758"/>
            <a:ext cx="853917" cy="1554163"/>
          </a:xfrm>
          <a:prstGeom prst="straightConnector1">
            <a:avLst/>
          </a:prstGeom>
          <a:noFill/>
          <a:ln cap="flat" cmpd="sng" w="539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83" name="Google Shape;483;p50"/>
          <p:cNvSpPr/>
          <p:nvPr/>
        </p:nvSpPr>
        <p:spPr>
          <a:xfrm rot="-1371588">
            <a:off x="5151120" y="4951731"/>
            <a:ext cx="168117" cy="190500"/>
          </a:xfrm>
          <a:prstGeom prst="flowChartManualInpu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Consider n orthogonal vectors in a vector space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Orthogonality implies: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 </a:t>
            </a:r>
            <a:endParaRPr>
              <a:solidFill>
                <a:srgbClr val="385623"/>
              </a:solidFill>
            </a:endParaRPr>
          </a:p>
        </p:txBody>
      </p:sp>
      <p:sp>
        <p:nvSpPr>
          <p:cNvPr id="489" name="Google Shape;489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Orthogonality</a:t>
            </a:r>
            <a:endParaRPr/>
          </a:p>
        </p:txBody>
      </p:sp>
      <p:pic>
        <p:nvPicPr>
          <p:cNvPr id="490" name="Google Shape;49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0650" y="4060825"/>
            <a:ext cx="64135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0650" y="2790825"/>
            <a:ext cx="31115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Artificial Intelligence</a:t>
            </a:r>
            <a:endParaRPr/>
          </a:p>
        </p:txBody>
      </p:sp>
      <p:sp>
        <p:nvSpPr>
          <p:cNvPr id="128" name="Google Shape;128;p16"/>
          <p:cNvSpPr txBox="1"/>
          <p:nvPr>
            <p:ph type="title"/>
          </p:nvPr>
        </p:nvSpPr>
        <p:spPr>
          <a:xfrm>
            <a:off x="0" y="2661300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 sz="2400"/>
              <a:t>Ability of man-made agents to do tasks traditionally attributed to “intelligence” of some level </a:t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 </a:t>
            </a:r>
            <a:endParaRPr>
              <a:solidFill>
                <a:srgbClr val="385623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5623"/>
              </a:buClr>
              <a:buSzPts val="2800"/>
              <a:buFont typeface="Noto Sans Symbols"/>
              <a:buChar char="❑"/>
            </a:pPr>
            <a:r>
              <a:rPr lang="en-US">
                <a:solidFill>
                  <a:srgbClr val="385623"/>
                </a:solidFill>
              </a:rPr>
              <a:t> Can you prove that they are independent?</a:t>
            </a:r>
            <a:endParaRPr/>
          </a:p>
        </p:txBody>
      </p:sp>
      <p:sp>
        <p:nvSpPr>
          <p:cNvPr id="497" name="Google Shape;497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Orthogonality</a:t>
            </a:r>
            <a:endParaRPr/>
          </a:p>
        </p:txBody>
      </p:sp>
      <p:pic>
        <p:nvPicPr>
          <p:cNvPr id="498" name="Google Shape;49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4100" y="2011363"/>
            <a:ext cx="64135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8562" y="4153694"/>
            <a:ext cx="265430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2"/>
          <p:cNvSpPr/>
          <p:nvPr/>
        </p:nvSpPr>
        <p:spPr>
          <a:xfrm>
            <a:off x="5867400" y="4700588"/>
            <a:ext cx="1019175" cy="3865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6785" y="4700588"/>
            <a:ext cx="10541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2"/>
          <p:cNvSpPr txBox="1"/>
          <p:nvPr/>
        </p:nvSpPr>
        <p:spPr>
          <a:xfrm>
            <a:off x="7249311" y="5305425"/>
            <a:ext cx="405021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Repeat the dot products with others!</a:t>
            </a:r>
            <a:endParaRPr/>
          </a:p>
        </p:txBody>
      </p:sp>
      <p:pic>
        <p:nvPicPr>
          <p:cNvPr id="503" name="Google Shape;503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5859522"/>
            <a:ext cx="2844800" cy="3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Vectors and Sets</a:t>
            </a:r>
            <a:endParaRPr/>
          </a:p>
        </p:txBody>
      </p:sp>
      <p:sp>
        <p:nvSpPr>
          <p:cNvPr id="509" name="Google Shape;509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A few things to keep in mind: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Vectors -&gt; Ordered components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Sets -&gt; Elements have no specific order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Consider R2: X-Y coordinate system (0,1), (1,0)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Matrix as Transformations</a:t>
            </a:r>
            <a:endParaRPr/>
          </a:p>
        </p:txBody>
      </p:sp>
      <p:sp>
        <p:nvSpPr>
          <p:cNvPr id="515" name="Google Shape;515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i="1" lang="en-US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>
                <a:latin typeface="Cambria"/>
                <a:ea typeface="Cambria"/>
                <a:cs typeface="Cambria"/>
                <a:sym typeface="Cambria"/>
              </a:rPr>
              <a:t>Example:</a:t>
            </a:r>
            <a:r>
              <a:rPr i="1" lang="en-US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>
                <a:latin typeface="Cambria"/>
                <a:ea typeface="Cambria"/>
                <a:cs typeface="Cambria"/>
                <a:sym typeface="Cambria"/>
              </a:rPr>
              <a:t>Rotation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16" name="Google Shape;51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515" y="4026153"/>
            <a:ext cx="25019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7319" y="2399812"/>
            <a:ext cx="166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6196" y="4026153"/>
            <a:ext cx="13081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37319" y="3232032"/>
            <a:ext cx="1257300" cy="3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524" y="3209351"/>
            <a:ext cx="4750631" cy="356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261" y="3730336"/>
            <a:ext cx="4111680" cy="308376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Function how?</a:t>
            </a:r>
            <a:endParaRPr/>
          </a:p>
        </p:txBody>
      </p:sp>
      <p:sp>
        <p:nvSpPr>
          <p:cNvPr id="528" name="Google Shape;528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Input (vector) -&gt; Transformation Function (Matrix) -&gt; Output (vector)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lang="en-US">
                <a:solidFill>
                  <a:srgbClr val="FF0000"/>
                </a:solidFill>
              </a:rPr>
              <a:t>	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29" name="Google Shape;529;p55"/>
          <p:cNvSpPr/>
          <p:nvPr/>
        </p:nvSpPr>
        <p:spPr>
          <a:xfrm>
            <a:off x="5478162" y="5033319"/>
            <a:ext cx="848497" cy="47779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0" name="Google Shape;530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3529" y="2784239"/>
            <a:ext cx="13081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7212" y="2784239"/>
            <a:ext cx="25019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10442" y="2784239"/>
            <a:ext cx="13208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Matrix Multiplication</a:t>
            </a:r>
            <a:endParaRPr/>
          </a:p>
        </p:txBody>
      </p:sp>
      <p:sp>
        <p:nvSpPr>
          <p:cNvPr id="538" name="Google Shape;538;p5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[Cayley, 1850], [Cayley, 1855]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Product of matrices: Composition of linear functions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Composition of one rotation after another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1"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1"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539" name="Google Shape;53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3800" y="3454887"/>
            <a:ext cx="21844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2850" y="5084149"/>
            <a:ext cx="21463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3700" y="904622"/>
            <a:ext cx="5068300" cy="38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Matrix Multiplication</a:t>
            </a:r>
            <a:endParaRPr/>
          </a:p>
        </p:txBody>
      </p:sp>
      <p:sp>
        <p:nvSpPr>
          <p:cNvPr id="548" name="Google Shape;548;p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Example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Consider the following transformation: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549" name="Google Shape;54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081" y="4001294"/>
            <a:ext cx="29591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5844" y="4001294"/>
            <a:ext cx="29591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35181" y="2411535"/>
            <a:ext cx="41021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41957" y="4001294"/>
            <a:ext cx="13208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Matrix Product as Linear Combination</a:t>
            </a:r>
            <a:endParaRPr/>
          </a:p>
        </p:txBody>
      </p:sp>
      <p:sp>
        <p:nvSpPr>
          <p:cNvPr id="558" name="Google Shape;558;p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In linear algebra, we interpret products as linear combinations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59" name="Google Shape;55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3265" y="2601907"/>
            <a:ext cx="12446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7919" y="3201985"/>
            <a:ext cx="15113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9339" y="3201985"/>
            <a:ext cx="4546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7882" y="4851389"/>
            <a:ext cx="71120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Matrix Product as Linear Combination</a:t>
            </a:r>
            <a:endParaRPr/>
          </a:p>
        </p:txBody>
      </p:sp>
      <p:sp>
        <p:nvSpPr>
          <p:cNvPr id="568" name="Google Shape;568;p5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In linear algebra, we interpret products as linear combinations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69" name="Google Shape;56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3265" y="2601907"/>
            <a:ext cx="12446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4525" y="3531394"/>
            <a:ext cx="2590800" cy="46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59"/>
          <p:cNvCxnSpPr/>
          <p:nvPr/>
        </p:nvCxnSpPr>
        <p:spPr>
          <a:xfrm>
            <a:off x="3014663" y="4171950"/>
            <a:ext cx="0" cy="714375"/>
          </a:xfrm>
          <a:prstGeom prst="straightConnector1">
            <a:avLst/>
          </a:prstGeom>
          <a:noFill/>
          <a:ln cap="flat" cmpd="sng" w="444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72" name="Google Shape;572;p59"/>
          <p:cNvSpPr txBox="1"/>
          <p:nvPr/>
        </p:nvSpPr>
        <p:spPr>
          <a:xfrm>
            <a:off x="2769772" y="4985541"/>
            <a:ext cx="32308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 Vectors of the matrix</a:t>
            </a:r>
            <a:endParaRPr/>
          </a:p>
        </p:txBody>
      </p:sp>
      <p:pic>
        <p:nvPicPr>
          <p:cNvPr id="573" name="Google Shape;573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2600" y="3531394"/>
            <a:ext cx="38989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Solving Equations</a:t>
            </a:r>
            <a:endParaRPr/>
          </a:p>
        </p:txBody>
      </p:sp>
      <p:sp>
        <p:nvSpPr>
          <p:cNvPr id="579" name="Google Shape;579;p6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Compute examples: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Simple Rotation in 3D: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580" name="Google Shape;58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3238" y="3686187"/>
            <a:ext cx="25019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1709" y="3686187"/>
            <a:ext cx="15113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2946" y="3686187"/>
            <a:ext cx="1320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51400" y="2399511"/>
            <a:ext cx="1244600" cy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0"/>
          <p:cNvSpPr txBox="1"/>
          <p:nvPr/>
        </p:nvSpPr>
        <p:spPr>
          <a:xfrm>
            <a:off x="2100263" y="5657850"/>
            <a:ext cx="28782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Solve for the vector: </a:t>
            </a:r>
            <a:endParaRPr/>
          </a:p>
        </p:txBody>
      </p:sp>
      <p:pic>
        <p:nvPicPr>
          <p:cNvPr id="585" name="Google Shape;585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81567" y="5806313"/>
            <a:ext cx="22860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Solving Equations</a:t>
            </a:r>
            <a:endParaRPr/>
          </a:p>
        </p:txBody>
      </p:sp>
      <p:sp>
        <p:nvSpPr>
          <p:cNvPr id="591" name="Google Shape;591;p6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Linear function approach: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592" name="Google Shape;59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3238" y="3686187"/>
            <a:ext cx="25019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1709" y="3686187"/>
            <a:ext cx="15113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2946" y="3686187"/>
            <a:ext cx="1320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73567" y="2582061"/>
            <a:ext cx="1244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6175" y="5622163"/>
            <a:ext cx="93853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General Intelligence</a:t>
            </a:r>
            <a:endParaRPr/>
          </a:p>
        </p:txBody>
      </p:sp>
      <p:sp>
        <p:nvSpPr>
          <p:cNvPr id="134" name="Google Shape;134;p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1809325" y="2896400"/>
            <a:ext cx="2232600" cy="169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Sense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5282125" y="2918300"/>
            <a:ext cx="2276400" cy="164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8725700" y="2932900"/>
            <a:ext cx="2232600" cy="160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" name="Google Shape;138;p17"/>
          <p:cNvCxnSpPr>
            <a:stCxn id="135" idx="3"/>
            <a:endCxn id="136" idx="1"/>
          </p:cNvCxnSpPr>
          <p:nvPr/>
        </p:nvCxnSpPr>
        <p:spPr>
          <a:xfrm>
            <a:off x="4041925" y="3742700"/>
            <a:ext cx="12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9" name="Google Shape;139;p17"/>
          <p:cNvCxnSpPr>
            <a:stCxn id="136" idx="3"/>
            <a:endCxn id="137" idx="1"/>
          </p:cNvCxnSpPr>
          <p:nvPr/>
        </p:nvCxnSpPr>
        <p:spPr>
          <a:xfrm flipH="1" rot="10800000">
            <a:off x="7558525" y="3735500"/>
            <a:ext cx="11673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Solving Equations: Inverse problem</a:t>
            </a:r>
            <a:endParaRPr/>
          </a:p>
        </p:txBody>
      </p:sp>
      <p:sp>
        <p:nvSpPr>
          <p:cNvPr id="602" name="Google Shape;602;p6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Linear function approach: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Compute the inverse function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When is      not invertible?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603" name="Google Shape;60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3567" y="2582061"/>
            <a:ext cx="1244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3567" y="4341412"/>
            <a:ext cx="16637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0732" y="5475283"/>
            <a:ext cx="279400" cy="2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0350" y="2909484"/>
            <a:ext cx="4155548" cy="3116661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Recall: Vector Spaces</a:t>
            </a:r>
            <a:endParaRPr/>
          </a:p>
        </p:txBody>
      </p:sp>
      <p:sp>
        <p:nvSpPr>
          <p:cNvPr id="612" name="Google Shape;612;p6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Define: Basis of a vector Space: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Set of independent vectors that span the vector space.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13" name="Google Shape;613;p63"/>
          <p:cNvSpPr txBox="1"/>
          <p:nvPr/>
        </p:nvSpPr>
        <p:spPr>
          <a:xfrm>
            <a:off x="838200" y="5843588"/>
            <a:ext cx="494436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Quiz: Can the 0 vector be in the basis?</a:t>
            </a:r>
            <a:endParaRPr/>
          </a:p>
        </p:txBody>
      </p:sp>
      <p:pic>
        <p:nvPicPr>
          <p:cNvPr id="614" name="Google Shape;61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1249" y="3364500"/>
            <a:ext cx="27686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540" y="3682000"/>
            <a:ext cx="13081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0383" y="3682000"/>
            <a:ext cx="13208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Matrix Spaces</a:t>
            </a:r>
            <a:endParaRPr/>
          </a:p>
        </p:txBody>
      </p:sp>
      <p:sp>
        <p:nvSpPr>
          <p:cNvPr id="622" name="Google Shape;622;p6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Columns of the matrix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Space spanned by the linear combinations of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lang="en-US">
                <a:solidFill>
                  <a:srgbClr val="FF0000"/>
                </a:solidFill>
              </a:rPr>
              <a:t>How many of them are independent?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623" name="Google Shape;62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0467" y="2543961"/>
            <a:ext cx="30099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0467" y="4545012"/>
            <a:ext cx="25908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4"/>
          <p:cNvSpPr/>
          <p:nvPr/>
        </p:nvSpPr>
        <p:spPr>
          <a:xfrm>
            <a:off x="6810367" y="4516436"/>
            <a:ext cx="471487" cy="25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6" name="Google Shape;626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65151" y="4441496"/>
            <a:ext cx="774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64"/>
          <p:cNvSpPr/>
          <p:nvPr/>
        </p:nvSpPr>
        <p:spPr>
          <a:xfrm>
            <a:off x="6546047" y="5478453"/>
            <a:ext cx="500063" cy="30003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64"/>
          <p:cNvSpPr txBox="1"/>
          <p:nvPr/>
        </p:nvSpPr>
        <p:spPr>
          <a:xfrm>
            <a:off x="7242535" y="5380316"/>
            <a:ext cx="36054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 of the space</a:t>
            </a:r>
            <a:endParaRPr/>
          </a:p>
        </p:txBody>
      </p:sp>
      <p:pic>
        <p:nvPicPr>
          <p:cNvPr id="629" name="Google Shape;629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0133" y="5980113"/>
            <a:ext cx="12954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4"/>
          <p:cNvSpPr txBox="1"/>
          <p:nvPr/>
        </p:nvSpPr>
        <p:spPr>
          <a:xfrm>
            <a:off x="7340892" y="4376736"/>
            <a:ext cx="22493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 Space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Matrix Spaces</a:t>
            </a:r>
            <a:endParaRPr/>
          </a:p>
        </p:txBody>
      </p:sp>
      <p:sp>
        <p:nvSpPr>
          <p:cNvPr id="636" name="Google Shape;636;p6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What is the rank?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637" name="Google Shape;63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7" y="2629694"/>
            <a:ext cx="19304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3674" y="2629694"/>
            <a:ext cx="25273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5038" y="2629694"/>
            <a:ext cx="30861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6787" y="4506052"/>
            <a:ext cx="24638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Matrix Spaces</a:t>
            </a:r>
            <a:endParaRPr/>
          </a:p>
        </p:txBody>
      </p:sp>
      <p:sp>
        <p:nvSpPr>
          <p:cNvPr id="646" name="Google Shape;646;p6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A few theorems on rank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Matrix: 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Rank is not more than the smaller dimension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647" name="Google Shape;64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9063" y="2778125"/>
            <a:ext cx="17018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426" y="3563567"/>
            <a:ext cx="2159000" cy="9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Matrix Spaces</a:t>
            </a:r>
            <a:endParaRPr/>
          </a:p>
        </p:txBody>
      </p:sp>
      <p:sp>
        <p:nvSpPr>
          <p:cNvPr id="654" name="Google Shape;654;p6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Geometry of rank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655" name="Google Shape;65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600" y="2743200"/>
            <a:ext cx="3352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6513" y="4927997"/>
            <a:ext cx="20193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7600" y="4927997"/>
            <a:ext cx="508000" cy="2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7"/>
          <p:cNvSpPr txBox="1"/>
          <p:nvPr/>
        </p:nvSpPr>
        <p:spPr>
          <a:xfrm>
            <a:off x="5522303" y="4882291"/>
            <a:ext cx="23145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lives on a plane!</a:t>
            </a:r>
            <a:endParaRPr/>
          </a:p>
        </p:txBody>
      </p:sp>
      <p:pic>
        <p:nvPicPr>
          <p:cNvPr id="659" name="Google Shape;659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2400" y="3060302"/>
            <a:ext cx="4155548" cy="3116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8492" y="2743200"/>
            <a:ext cx="25019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Matrix Spaces</a:t>
            </a:r>
            <a:endParaRPr/>
          </a:p>
        </p:txBody>
      </p:sp>
      <p:sp>
        <p:nvSpPr>
          <p:cNvPr id="666" name="Google Shape;666;p6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Kernel of the matrix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Recall linear dependence</a:t>
            </a:r>
            <a:endParaRPr/>
          </a:p>
          <a:p>
            <a:pPr indent="-762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Is there a non-zero solution to the above?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What is the space of the solutions? -&gt; Kernel</a:t>
            </a:r>
            <a:endParaRPr/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667" name="Google Shape;66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8669" y="3302000"/>
            <a:ext cx="6070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4680" y="3302000"/>
            <a:ext cx="25019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Matrix Spaces</a:t>
            </a:r>
            <a:endParaRPr/>
          </a:p>
        </p:txBody>
      </p:sp>
      <p:sp>
        <p:nvSpPr>
          <p:cNvPr id="674" name="Google Shape;674;p6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Kernel of the matrix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Recall linear dependence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For example,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675" name="Google Shape;67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169" y="2887662"/>
            <a:ext cx="6070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2200" y="4635499"/>
            <a:ext cx="16129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Matrix Spaces</a:t>
            </a:r>
            <a:endParaRPr/>
          </a:p>
        </p:txBody>
      </p:sp>
      <p:sp>
        <p:nvSpPr>
          <p:cNvPr id="682" name="Google Shape;682;p7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Theorem in linear algebra: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683" name="Google Shape;68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3300" y="2620963"/>
            <a:ext cx="17018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0"/>
          <p:cNvSpPr/>
          <p:nvPr/>
        </p:nvSpPr>
        <p:spPr>
          <a:xfrm>
            <a:off x="3486150" y="3214688"/>
            <a:ext cx="385763" cy="67151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5" name="Google Shape;68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300" y="4441031"/>
            <a:ext cx="46101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Basis and Orthogonality</a:t>
            </a:r>
            <a:endParaRPr/>
          </a:p>
        </p:txBody>
      </p:sp>
      <p:sp>
        <p:nvSpPr>
          <p:cNvPr id="691" name="Google Shape;691;p7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Discussions!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Basis vectors span vector space.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Do we prefer to have an orthogonal basis?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 b="12441" l="1539" r="19043" t="0"/>
          <a:stretch/>
        </p:blipFill>
        <p:spPr>
          <a:xfrm>
            <a:off x="335600" y="0"/>
            <a:ext cx="11703325" cy="21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7325" y="2417325"/>
            <a:ext cx="3831600" cy="355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825" y="2710600"/>
            <a:ext cx="4341774" cy="30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61700" y="2326550"/>
            <a:ext cx="2381799" cy="4035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/>
        </p:nvSpPr>
        <p:spPr>
          <a:xfrm>
            <a:off x="645213" y="5077850"/>
            <a:ext cx="36480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Mobileye system for autonomous driving</a:t>
            </a:r>
            <a:endParaRPr b="0" i="0" sz="1800" u="none" cap="none" strike="noStrik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Basis and Orthogonality</a:t>
            </a:r>
            <a:endParaRPr/>
          </a:p>
        </p:txBody>
      </p:sp>
      <p:sp>
        <p:nvSpPr>
          <p:cNvPr id="697" name="Google Shape;697;p7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Consider the vector space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Spanned by: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Find the coefficients!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698" name="Google Shape;69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9455" y="3407506"/>
            <a:ext cx="15113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9455" y="4449335"/>
            <a:ext cx="46990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6696" y="1911352"/>
            <a:ext cx="254000" cy="2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Basis and Orthogonality</a:t>
            </a:r>
            <a:endParaRPr/>
          </a:p>
        </p:txBody>
      </p:sp>
      <p:sp>
        <p:nvSpPr>
          <p:cNvPr id="706" name="Google Shape;706;p7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Consider the vector space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Spanned by: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Find the coefficients!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707" name="Google Shape;70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9455" y="3407506"/>
            <a:ext cx="15113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9455" y="4449335"/>
            <a:ext cx="46990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6696" y="1911352"/>
            <a:ext cx="254000" cy="2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73"/>
          <p:cNvSpPr txBox="1"/>
          <p:nvPr/>
        </p:nvSpPr>
        <p:spPr>
          <a:xfrm>
            <a:off x="8276492" y="3407506"/>
            <a:ext cx="1332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more!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The Pseudo-Inverse</a:t>
            </a:r>
            <a:endParaRPr/>
          </a:p>
        </p:txBody>
      </p:sp>
      <p:sp>
        <p:nvSpPr>
          <p:cNvPr id="716" name="Google Shape;716;p7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More equations than unknowns?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The least square error: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chemeClr val="dk1"/>
                </a:solidFill>
              </a:rPr>
              <a:t>When doesn’t it work?</a:t>
            </a:r>
            <a:endParaRPr/>
          </a:p>
        </p:txBody>
      </p:sp>
      <p:pic>
        <p:nvPicPr>
          <p:cNvPr id="717" name="Google Shape;71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1750" y="2582862"/>
            <a:ext cx="12446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0841" y="4303712"/>
            <a:ext cx="16891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4"/>
          <p:cNvSpPr/>
          <p:nvPr/>
        </p:nvSpPr>
        <p:spPr>
          <a:xfrm>
            <a:off x="3387969" y="4303712"/>
            <a:ext cx="679939" cy="44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0" name="Google Shape;720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6950" y="6032500"/>
            <a:ext cx="927100" cy="2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74"/>
          <p:cNvSpPr/>
          <p:nvPr/>
        </p:nvSpPr>
        <p:spPr>
          <a:xfrm>
            <a:off x="2281236" y="5949950"/>
            <a:ext cx="679939" cy="44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2" name="Google Shape;722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98867" y="4303712"/>
            <a:ext cx="43307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55258" y="2582862"/>
            <a:ext cx="1054100" cy="2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The Pseudo-Inverse</a:t>
            </a:r>
            <a:endParaRPr/>
          </a:p>
        </p:txBody>
      </p:sp>
      <p:sp>
        <p:nvSpPr>
          <p:cNvPr id="729" name="Google Shape;729;p7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The simplest example ever: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What is the solution?  Consider least error:</a:t>
            </a:r>
            <a:endParaRPr/>
          </a:p>
        </p:txBody>
      </p:sp>
      <p:pic>
        <p:nvPicPr>
          <p:cNvPr id="730" name="Google Shape;73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600" y="2984500"/>
            <a:ext cx="1066800" cy="8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Summary: Equations</a:t>
            </a:r>
            <a:endParaRPr/>
          </a:p>
        </p:txBody>
      </p:sp>
      <p:sp>
        <p:nvSpPr>
          <p:cNvPr id="736" name="Google Shape;736;p7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More independent equations than unknowns?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As many independent equations as unknowns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Less independent equations than unknowns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737" name="Google Shape;73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1750" y="2582862"/>
            <a:ext cx="12446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5258" y="2582862"/>
            <a:ext cx="105410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1750" y="4359274"/>
            <a:ext cx="12446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5258" y="4257674"/>
            <a:ext cx="2870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1750" y="5695705"/>
            <a:ext cx="12446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13872" y="5695705"/>
            <a:ext cx="1054100" cy="2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76"/>
          <p:cNvSpPr/>
          <p:nvPr/>
        </p:nvSpPr>
        <p:spPr>
          <a:xfrm>
            <a:off x="6330217" y="2532062"/>
            <a:ext cx="619858" cy="29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76"/>
          <p:cNvSpPr txBox="1"/>
          <p:nvPr/>
        </p:nvSpPr>
        <p:spPr>
          <a:xfrm>
            <a:off x="7695544" y="2448508"/>
            <a:ext cx="206761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Pseudo Inverse</a:t>
            </a:r>
            <a:endParaRPr/>
          </a:p>
        </p:txBody>
      </p:sp>
      <p:sp>
        <p:nvSpPr>
          <p:cNvPr id="745" name="Google Shape;745;p76"/>
          <p:cNvSpPr txBox="1"/>
          <p:nvPr/>
        </p:nvSpPr>
        <p:spPr>
          <a:xfrm>
            <a:off x="7833424" y="3992859"/>
            <a:ext cx="279147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Inverse matrix/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Gaussian elimination</a:t>
            </a:r>
            <a:endParaRPr/>
          </a:p>
        </p:txBody>
      </p:sp>
      <p:sp>
        <p:nvSpPr>
          <p:cNvPr id="746" name="Google Shape;746;p76"/>
          <p:cNvSpPr/>
          <p:nvPr/>
        </p:nvSpPr>
        <p:spPr>
          <a:xfrm>
            <a:off x="6330217" y="5695705"/>
            <a:ext cx="619858" cy="29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76"/>
          <p:cNvSpPr txBox="1"/>
          <p:nvPr/>
        </p:nvSpPr>
        <p:spPr>
          <a:xfrm>
            <a:off x="7833424" y="5535176"/>
            <a:ext cx="25667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unique solution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Square Matrix Properties</a:t>
            </a:r>
            <a:endParaRPr/>
          </a:p>
        </p:txBody>
      </p:sp>
      <p:sp>
        <p:nvSpPr>
          <p:cNvPr id="753" name="Google Shape;753;p7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Eigen Values and Eigen Vectors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54" name="Google Shape;75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9862" y="2354385"/>
            <a:ext cx="5105400" cy="3539744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77"/>
          <p:cNvSpPr txBox="1"/>
          <p:nvPr/>
        </p:nvSpPr>
        <p:spPr>
          <a:xfrm>
            <a:off x="1055080" y="6248400"/>
            <a:ext cx="654788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By TreyGreer62 https://commons.wikimedia.org/w/index.php?curid=12768508</a:t>
            </a:r>
            <a:endParaRPr/>
          </a:p>
        </p:txBody>
      </p:sp>
      <p:sp>
        <p:nvSpPr>
          <p:cNvPr id="756" name="Google Shape;756;p77"/>
          <p:cNvSpPr txBox="1"/>
          <p:nvPr/>
        </p:nvSpPr>
        <p:spPr>
          <a:xfrm>
            <a:off x="7924800" y="2354385"/>
            <a:ext cx="20342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 goes from:</a:t>
            </a:r>
            <a:endParaRPr/>
          </a:p>
        </p:txBody>
      </p:sp>
      <p:pic>
        <p:nvPicPr>
          <p:cNvPr id="757" name="Google Shape;75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7200" y="3255872"/>
            <a:ext cx="1524000" cy="2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77"/>
          <p:cNvSpPr txBox="1"/>
          <p:nvPr/>
        </p:nvSpPr>
        <p:spPr>
          <a:xfrm>
            <a:off x="8077200" y="4583723"/>
            <a:ext cx="264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Certain vectors only scale!</a:t>
            </a:r>
            <a:endParaRPr/>
          </a:p>
        </p:txBody>
      </p:sp>
      <p:pic>
        <p:nvPicPr>
          <p:cNvPr id="759" name="Google Shape;759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7200" y="3867826"/>
            <a:ext cx="1473200" cy="2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Eigen vectors</a:t>
            </a:r>
            <a:endParaRPr/>
          </a:p>
        </p:txBody>
      </p:sp>
      <p:sp>
        <p:nvSpPr>
          <p:cNvPr id="765" name="Google Shape;765;p7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Eigen Values and Eigen Vectors</a:t>
            </a:r>
            <a:endParaRPr/>
          </a:p>
          <a:p>
            <a:pPr indent="0" lvl="8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	</a:t>
            </a:r>
            <a:r>
              <a:rPr lang="en-US" sz="2400"/>
              <a:t>- In general this is not true: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66" name="Google Shape;76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6337" y="2555627"/>
            <a:ext cx="3211399" cy="388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1668" y="3583106"/>
            <a:ext cx="71882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78"/>
          <p:cNvSpPr/>
          <p:nvPr/>
        </p:nvSpPr>
        <p:spPr>
          <a:xfrm>
            <a:off x="8442960" y="5303520"/>
            <a:ext cx="411480" cy="42672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78"/>
          <p:cNvSpPr txBox="1"/>
          <p:nvPr/>
        </p:nvSpPr>
        <p:spPr>
          <a:xfrm>
            <a:off x="8964788" y="5268575"/>
            <a:ext cx="26350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an eigen vector</a:t>
            </a:r>
            <a:endParaRPr/>
          </a:p>
        </p:txBody>
      </p:sp>
      <p:sp>
        <p:nvSpPr>
          <p:cNvPr id="770" name="Google Shape;770;p78"/>
          <p:cNvSpPr txBox="1"/>
          <p:nvPr/>
        </p:nvSpPr>
        <p:spPr>
          <a:xfrm>
            <a:off x="1310691" y="5378380"/>
            <a:ext cx="397705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Lyudmil Antonov Lantonov,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https://en.wikipedia.org/wiki/Eigenvalues_and_eigenvectors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Eigen vectors</a:t>
            </a:r>
            <a:endParaRPr/>
          </a:p>
        </p:txBody>
      </p:sp>
      <p:sp>
        <p:nvSpPr>
          <p:cNvPr id="776" name="Google Shape;776;p7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Eigen Values and Eigen Vectors</a:t>
            </a:r>
            <a:endParaRPr/>
          </a:p>
          <a:p>
            <a:pPr indent="0" lvl="8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8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	</a:t>
            </a:r>
            <a:endParaRPr sz="24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77" name="Google Shape;77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6337" y="2555627"/>
            <a:ext cx="3211399" cy="388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3610" y="4040306"/>
            <a:ext cx="38227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3610" y="2360849"/>
            <a:ext cx="24511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79"/>
          <p:cNvSpPr txBox="1"/>
          <p:nvPr/>
        </p:nvSpPr>
        <p:spPr>
          <a:xfrm>
            <a:off x="4800600" y="5577840"/>
            <a:ext cx="21183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you find? 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Eigen Vectors</a:t>
            </a:r>
            <a:endParaRPr/>
          </a:p>
        </p:txBody>
      </p:sp>
      <p:sp>
        <p:nvSpPr>
          <p:cNvPr id="786" name="Google Shape;786;p8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Some Examples in Vision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87" name="Google Shape;78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2050" y="2432050"/>
            <a:ext cx="3145798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230" y="2432050"/>
            <a:ext cx="2451100" cy="331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9" name="Google Shape;789;p80"/>
          <p:cNvCxnSpPr/>
          <p:nvPr/>
        </p:nvCxnSpPr>
        <p:spPr>
          <a:xfrm>
            <a:off x="1593849" y="2432050"/>
            <a:ext cx="1027431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90" name="Google Shape;790;p80"/>
          <p:cNvCxnSpPr/>
          <p:nvPr/>
        </p:nvCxnSpPr>
        <p:spPr>
          <a:xfrm>
            <a:off x="4632960" y="3779520"/>
            <a:ext cx="225552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791" name="Google Shape;791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3759" y="2633345"/>
            <a:ext cx="24511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2" name="Google Shape;792;p80"/>
          <p:cNvCxnSpPr/>
          <p:nvPr/>
        </p:nvCxnSpPr>
        <p:spPr>
          <a:xfrm>
            <a:off x="7512050" y="2432050"/>
            <a:ext cx="1027431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Eigen Values</a:t>
            </a:r>
            <a:endParaRPr/>
          </a:p>
        </p:txBody>
      </p:sp>
      <p:sp>
        <p:nvSpPr>
          <p:cNvPr id="798" name="Google Shape;798;p8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Amount of scaling for each eigen vector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99" name="Google Shape;79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2050" y="2432050"/>
            <a:ext cx="3145798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230" y="2432050"/>
            <a:ext cx="2451100" cy="331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1" name="Google Shape;801;p81"/>
          <p:cNvCxnSpPr/>
          <p:nvPr/>
        </p:nvCxnSpPr>
        <p:spPr>
          <a:xfrm>
            <a:off x="1593849" y="2432050"/>
            <a:ext cx="1027431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02" name="Google Shape;802;p81"/>
          <p:cNvCxnSpPr/>
          <p:nvPr/>
        </p:nvCxnSpPr>
        <p:spPr>
          <a:xfrm>
            <a:off x="4632960" y="3779520"/>
            <a:ext cx="225552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803" name="Google Shape;803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3759" y="2633345"/>
            <a:ext cx="24511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4" name="Google Shape;804;p81"/>
          <p:cNvCxnSpPr/>
          <p:nvPr/>
        </p:nvCxnSpPr>
        <p:spPr>
          <a:xfrm>
            <a:off x="7512050" y="2432050"/>
            <a:ext cx="1027431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805" name="Google Shape;805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63181" y="1945482"/>
            <a:ext cx="876300" cy="2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9"/>
          <p:cNvPicPr preferRelativeResize="0"/>
          <p:nvPr/>
        </p:nvPicPr>
        <p:blipFill rotWithShape="1">
          <a:blip r:embed="rId3">
            <a:alphaModFix/>
          </a:blip>
          <a:srcRect b="12441" l="1539" r="19043" t="0"/>
          <a:stretch/>
        </p:blipFill>
        <p:spPr>
          <a:xfrm>
            <a:off x="335600" y="0"/>
            <a:ext cx="11703325" cy="21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7325" y="2417325"/>
            <a:ext cx="3831600" cy="355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825" y="2710600"/>
            <a:ext cx="4341774" cy="30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61700" y="2326550"/>
            <a:ext cx="2381799" cy="403560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/>
          <p:nvPr/>
        </p:nvSpPr>
        <p:spPr>
          <a:xfrm>
            <a:off x="645213" y="5077850"/>
            <a:ext cx="36480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Mobileye system for autonomous driving</a:t>
            </a:r>
            <a:endParaRPr b="0" i="0" sz="1800" u="none" cap="none" strike="noStrik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8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Matrix Decompositions</a:t>
            </a:r>
            <a:endParaRPr/>
          </a:p>
        </p:txBody>
      </p:sp>
      <p:sp>
        <p:nvSpPr>
          <p:cNvPr id="811" name="Google Shape;811;p8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Some Examples in Vision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12" name="Google Shape;81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9300" y="2629694"/>
            <a:ext cx="28067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82"/>
          <p:cNvSpPr txBox="1"/>
          <p:nvPr/>
        </p:nvSpPr>
        <p:spPr>
          <a:xfrm>
            <a:off x="1231253" y="4574530"/>
            <a:ext cx="34613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real eigen vector!</a:t>
            </a:r>
            <a:endParaRPr/>
          </a:p>
        </p:txBody>
      </p:sp>
      <p:cxnSp>
        <p:nvCxnSpPr>
          <p:cNvPr id="814" name="Google Shape;814;p82"/>
          <p:cNvCxnSpPr/>
          <p:nvPr/>
        </p:nvCxnSpPr>
        <p:spPr>
          <a:xfrm>
            <a:off x="4968240" y="4805363"/>
            <a:ext cx="112776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15" name="Google Shape;815;p82"/>
          <p:cNvSpPr txBox="1"/>
          <p:nvPr/>
        </p:nvSpPr>
        <p:spPr>
          <a:xfrm>
            <a:off x="6371590" y="4620696"/>
            <a:ext cx="38501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 doesn’t change/rotate</a:t>
            </a:r>
            <a:endParaRPr/>
          </a:p>
        </p:txBody>
      </p:sp>
      <p:sp>
        <p:nvSpPr>
          <p:cNvPr id="816" name="Google Shape;816;p82"/>
          <p:cNvSpPr txBox="1"/>
          <p:nvPr/>
        </p:nvSpPr>
        <p:spPr>
          <a:xfrm>
            <a:off x="5532120" y="5472717"/>
            <a:ext cx="291772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Axis of rotation: Z axis</a:t>
            </a:r>
            <a:endParaRPr/>
          </a:p>
        </p:txBody>
      </p:sp>
      <p:sp>
        <p:nvSpPr>
          <p:cNvPr id="817" name="Google Shape;817;p82"/>
          <p:cNvSpPr/>
          <p:nvPr/>
        </p:nvSpPr>
        <p:spPr>
          <a:xfrm>
            <a:off x="6574841" y="5147101"/>
            <a:ext cx="166370" cy="37355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82"/>
          <p:cNvSpPr txBox="1"/>
          <p:nvPr/>
        </p:nvSpPr>
        <p:spPr>
          <a:xfrm>
            <a:off x="1231253" y="6117262"/>
            <a:ext cx="62059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the eigen values of a rotation matrix?</a:t>
            </a:r>
            <a:endParaRPr/>
          </a:p>
        </p:txBody>
      </p:sp>
      <p:sp>
        <p:nvSpPr>
          <p:cNvPr id="819" name="Google Shape;819;p82"/>
          <p:cNvSpPr txBox="1"/>
          <p:nvPr/>
        </p:nvSpPr>
        <p:spPr>
          <a:xfrm>
            <a:off x="7940040" y="6116003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Square Matrix Properties</a:t>
            </a:r>
            <a:endParaRPr/>
          </a:p>
        </p:txBody>
      </p:sp>
      <p:sp>
        <p:nvSpPr>
          <p:cNvPr id="825" name="Google Shape;825;p8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General Linear Group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Set of square invertible matrices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26" name="Google Shape;82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200" y="3196114"/>
            <a:ext cx="12700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8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Symmetric Matrices</a:t>
            </a:r>
            <a:endParaRPr/>
          </a:p>
        </p:txBody>
      </p:sp>
      <p:sp>
        <p:nvSpPr>
          <p:cNvPr id="832" name="Google Shape;832;p8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Definition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Can be written as,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33" name="Google Shape;83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2380" y="2534920"/>
            <a:ext cx="12954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2380" y="4001294"/>
            <a:ext cx="18669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84"/>
          <p:cNvSpPr txBox="1"/>
          <p:nvPr/>
        </p:nvSpPr>
        <p:spPr>
          <a:xfrm>
            <a:off x="1927860" y="5300335"/>
            <a:ext cx="80530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Rotation followed by shearing followed by the inverse rotation!</a:t>
            </a:r>
            <a:endParaRPr/>
          </a:p>
        </p:txBody>
      </p:sp>
      <p:cxnSp>
        <p:nvCxnSpPr>
          <p:cNvPr id="836" name="Google Shape;836;p84"/>
          <p:cNvCxnSpPr/>
          <p:nvPr/>
        </p:nvCxnSpPr>
        <p:spPr>
          <a:xfrm>
            <a:off x="5954379" y="4210844"/>
            <a:ext cx="675021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37" name="Google Shape;837;p84"/>
          <p:cNvSpPr txBox="1"/>
          <p:nvPr/>
        </p:nvSpPr>
        <p:spPr>
          <a:xfrm>
            <a:off x="8625840" y="3601532"/>
            <a:ext cx="269637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orthogonal matrix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eigen vectors</a:t>
            </a:r>
            <a:endParaRPr/>
          </a:p>
        </p:txBody>
      </p:sp>
      <p:sp>
        <p:nvSpPr>
          <p:cNvPr id="838" name="Google Shape;838;p84"/>
          <p:cNvSpPr txBox="1"/>
          <p:nvPr/>
        </p:nvSpPr>
        <p:spPr>
          <a:xfrm>
            <a:off x="8633460" y="4674925"/>
            <a:ext cx="21481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Diagonal matrix</a:t>
            </a:r>
            <a:endParaRPr/>
          </a:p>
        </p:txBody>
      </p:sp>
      <p:pic>
        <p:nvPicPr>
          <p:cNvPr id="839" name="Google Shape;839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2920" y="3669804"/>
            <a:ext cx="2794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6719" y="4759707"/>
            <a:ext cx="254000" cy="2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Skew symmetric Matrices</a:t>
            </a:r>
            <a:endParaRPr/>
          </a:p>
        </p:txBody>
      </p:sp>
      <p:sp>
        <p:nvSpPr>
          <p:cNvPr id="846" name="Google Shape;846;p8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Definition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47" name="Google Shape;84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9650" y="2794000"/>
            <a:ext cx="1587500" cy="3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Vector Cross-Product</a:t>
            </a:r>
            <a:endParaRPr/>
          </a:p>
        </p:txBody>
      </p:sp>
      <p:sp>
        <p:nvSpPr>
          <p:cNvPr id="853" name="Google Shape;853;p8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Can you write               as a matrix product?</a:t>
            </a:r>
            <a:endParaRPr/>
          </a:p>
        </p:txBody>
      </p:sp>
      <p:pic>
        <p:nvPicPr>
          <p:cNvPr id="854" name="Google Shape;85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9970" y="2842895"/>
            <a:ext cx="41783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4720" y="1956117"/>
            <a:ext cx="914400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4720" y="5219700"/>
            <a:ext cx="23749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Solving equations (continued)</a:t>
            </a:r>
            <a:endParaRPr/>
          </a:p>
        </p:txBody>
      </p:sp>
      <p:sp>
        <p:nvSpPr>
          <p:cNvPr id="862" name="Google Shape;862;p8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How do you solve?</a:t>
            </a:r>
            <a:endParaRPr/>
          </a:p>
        </p:txBody>
      </p:sp>
      <p:pic>
        <p:nvPicPr>
          <p:cNvPr id="863" name="Google Shape;86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8450" y="3251200"/>
            <a:ext cx="1435100" cy="3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8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Singular Value Decomposition (SVD)</a:t>
            </a:r>
            <a:endParaRPr/>
          </a:p>
        </p:txBody>
      </p:sp>
      <p:sp>
        <p:nvSpPr>
          <p:cNvPr id="869" name="Google Shape;869;p8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Most important decomposition!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Every matrix </a:t>
            </a:r>
            <a:r>
              <a:rPr i="1" lang="en-US"/>
              <a:t>A</a:t>
            </a:r>
            <a:r>
              <a:rPr lang="en-US"/>
              <a:t> has a unit orthogonal set of vectors forming matrix </a:t>
            </a:r>
            <a:r>
              <a:rPr i="1" lang="en-US"/>
              <a:t>V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Geometrically,</a:t>
            </a:r>
            <a:endParaRPr/>
          </a:p>
        </p:txBody>
      </p:sp>
      <p:cxnSp>
        <p:nvCxnSpPr>
          <p:cNvPr id="870" name="Google Shape;870;p88"/>
          <p:cNvCxnSpPr/>
          <p:nvPr/>
        </p:nvCxnSpPr>
        <p:spPr>
          <a:xfrm rot="10800000">
            <a:off x="3629660" y="4942086"/>
            <a:ext cx="429260" cy="41148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71" name="Google Shape;871;p88"/>
          <p:cNvCxnSpPr/>
          <p:nvPr/>
        </p:nvCxnSpPr>
        <p:spPr>
          <a:xfrm flipH="1" rot="10800000">
            <a:off x="4058920" y="4942086"/>
            <a:ext cx="367665" cy="41148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72" name="Google Shape;872;p88"/>
          <p:cNvSpPr/>
          <p:nvPr/>
        </p:nvSpPr>
        <p:spPr>
          <a:xfrm>
            <a:off x="5245100" y="5040114"/>
            <a:ext cx="850900" cy="31345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3" name="Google Shape;873;p88"/>
          <p:cNvCxnSpPr/>
          <p:nvPr/>
        </p:nvCxnSpPr>
        <p:spPr>
          <a:xfrm>
            <a:off x="7120890" y="4996458"/>
            <a:ext cx="119380" cy="387588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74" name="Google Shape;874;p88"/>
          <p:cNvCxnSpPr/>
          <p:nvPr/>
        </p:nvCxnSpPr>
        <p:spPr>
          <a:xfrm flipH="1" rot="10800000">
            <a:off x="7120890" y="4835406"/>
            <a:ext cx="881380" cy="161052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875" name="Google Shape;87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2870" y="3721894"/>
            <a:ext cx="279400" cy="2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88"/>
          <p:cNvSpPr txBox="1"/>
          <p:nvPr/>
        </p:nvSpPr>
        <p:spPr>
          <a:xfrm>
            <a:off x="8140691" y="3638868"/>
            <a:ext cx="30746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an orthogonal matrix</a:t>
            </a:r>
            <a:endParaRPr/>
          </a:p>
        </p:txBody>
      </p:sp>
      <p:pic>
        <p:nvPicPr>
          <p:cNvPr id="877" name="Google Shape;877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2870" y="4168418"/>
            <a:ext cx="241300" cy="2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88"/>
          <p:cNvSpPr txBox="1"/>
          <p:nvPr/>
        </p:nvSpPr>
        <p:spPr>
          <a:xfrm>
            <a:off x="8140691" y="4077285"/>
            <a:ext cx="23753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scaling matrix</a:t>
            </a:r>
            <a:endParaRPr/>
          </a:p>
        </p:txBody>
      </p:sp>
      <p:pic>
        <p:nvPicPr>
          <p:cNvPr id="879" name="Google Shape;879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5990" y="3638868"/>
            <a:ext cx="1638300" cy="2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88"/>
          <p:cNvSpPr txBox="1"/>
          <p:nvPr/>
        </p:nvSpPr>
        <p:spPr>
          <a:xfrm>
            <a:off x="2852896" y="5559545"/>
            <a:ext cx="2434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 orthogonal vectors</a:t>
            </a:r>
            <a:endParaRPr/>
          </a:p>
        </p:txBody>
      </p:sp>
      <p:sp>
        <p:nvSpPr>
          <p:cNvPr id="881" name="Google Shape;881;p88"/>
          <p:cNvSpPr txBox="1"/>
          <p:nvPr/>
        </p:nvSpPr>
        <p:spPr>
          <a:xfrm>
            <a:off x="6871176" y="5544444"/>
            <a:ext cx="40824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Scaled set of different orthogonal vectors</a:t>
            </a:r>
            <a:endParaRPr/>
          </a:p>
        </p:txBody>
      </p:sp>
      <p:pic>
        <p:nvPicPr>
          <p:cNvPr id="882" name="Google Shape;882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05450" y="4276368"/>
            <a:ext cx="3302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8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Singular Value Decomposition (SVD)</a:t>
            </a:r>
            <a:endParaRPr/>
          </a:p>
        </p:txBody>
      </p:sp>
      <p:sp>
        <p:nvSpPr>
          <p:cNvPr id="888" name="Google Shape;888;p8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 Any matrix can be decomposed as,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Most convenient way to solve,</a:t>
            </a:r>
            <a:endParaRPr/>
          </a:p>
        </p:txBody>
      </p:sp>
      <p:pic>
        <p:nvPicPr>
          <p:cNvPr id="889" name="Google Shape;88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2660" y="2702560"/>
            <a:ext cx="18923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2660" y="4761230"/>
            <a:ext cx="1193800" cy="2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9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Finding the Kernel</a:t>
            </a:r>
            <a:endParaRPr/>
          </a:p>
        </p:txBody>
      </p:sp>
      <p:sp>
        <p:nvSpPr>
          <p:cNvPr id="896" name="Google Shape;896;p9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Char char="❑"/>
            </a:pPr>
            <a:r>
              <a:rPr lang="en-US"/>
              <a:t>  Example,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97" name="Google Shape;89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770" y="4440396"/>
            <a:ext cx="33528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7770" y="2703830"/>
            <a:ext cx="19431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5700" y="2526030"/>
            <a:ext cx="48006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4300" y="4412932"/>
            <a:ext cx="33020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Vision</a:t>
            </a:r>
            <a:endParaRPr/>
          </a:p>
        </p:txBody>
      </p:sp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838200" y="2228700"/>
            <a:ext cx="10515600" cy="2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It’s not just about the eye, the mere sensor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rPr lang="en-US"/>
              <a:t>Human Vision is done in the brain!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23F4F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Artificial Intelligence for Vision</a:t>
            </a:r>
            <a:endParaRPr/>
          </a:p>
        </p:txBody>
      </p:sp>
      <p:pic>
        <p:nvPicPr>
          <p:cNvPr id="169" name="Google Shape;169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1393" l="0" r="0" t="0"/>
          <a:stretch/>
        </p:blipFill>
        <p:spPr>
          <a:xfrm>
            <a:off x="152400" y="1696675"/>
            <a:ext cx="6422100" cy="36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7675374" y="1757947"/>
            <a:ext cx="2376600" cy="4890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 Recognition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8718944" y="3436650"/>
            <a:ext cx="2850000" cy="3693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areas and chaos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10511195" y="2124835"/>
            <a:ext cx="862800" cy="3693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7315200" y="2671124"/>
            <a:ext cx="3089100" cy="4890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 a system of programs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6989582" y="4141772"/>
            <a:ext cx="2102100" cy="3693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Identification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